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3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680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ClipArt">
  <p:cSld name="Title, Text and Clip Ar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y="1981200" x="685800"/>
            <a:ext cy="41148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1709738" x="623887"/>
            <a:ext cy="2852737" cx="7886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 sz="6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589462" x="623887"/>
            <a:ext cy="1500187" cx="7886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2400"/>
            </a:lvl1pPr>
            <a:lvl2pPr rtl="0" indent="0" marL="457200">
              <a:buFont typeface="Arial"/>
              <a:buNone/>
              <a:defRPr sz="2000"/>
            </a:lvl2pPr>
            <a:lvl3pPr rtl="0" indent="0" marL="914400">
              <a:buFont typeface="Arial"/>
              <a:buNone/>
              <a:defRPr sz="1800"/>
            </a:lvl3pPr>
            <a:lvl4pPr rtl="0" indent="0" marL="1371600">
              <a:buFont typeface="Arial"/>
              <a:buNone/>
              <a:defRPr sz="1600"/>
            </a:lvl4pPr>
            <a:lvl5pPr rtl="0" indent="0" marL="1828800">
              <a:buFont typeface="Arial"/>
              <a:buNone/>
              <a:defRPr sz="1600"/>
            </a:lvl5pPr>
            <a:lvl6pPr rtl="0" indent="0" marL="2286000">
              <a:buFont typeface="Arial"/>
              <a:buNone/>
              <a:defRPr sz="1600"/>
            </a:lvl6pPr>
            <a:lvl7pPr rtl="0" indent="0" marL="2743200">
              <a:buFont typeface="Arial"/>
              <a:buNone/>
              <a:defRPr sz="1600"/>
            </a:lvl7pPr>
            <a:lvl8pPr rtl="0" indent="0" marL="3200400">
              <a:buFont typeface="Arial"/>
              <a:buNone/>
              <a:defRPr sz="1600"/>
            </a:lvl8pPr>
            <a:lvl9pPr rtl="0" indent="0" marL="3657600">
              <a:buFont typeface="Arial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y="4114800" x="20574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None/>
              <a:defRPr strike="noStrike" u="none" b="0" cap="none" baseline="0" sz="32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 rot="5400000">
            <a:off y="2381249" x="4743450"/>
            <a:ext cy="19431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 rot="5400000">
            <a:off y="514349" x="781050"/>
            <a:ext cy="56769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 rot="5400000">
            <a:off y="152399" x="2514599"/>
            <a:ext cy="7772400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457200" x="630237"/>
            <a:ext cy="1600199" cx="29495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 sz="3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9" name="Shape 29"/>
          <p:cNvSpPr/>
          <p:nvPr>
            <p:ph idx="2" type="pic"/>
          </p:nvPr>
        </p:nvSpPr>
        <p:spPr>
          <a:xfrm>
            <a:off y="987425" x="3887787"/>
            <a:ext cy="4873624" cx="46291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chemeClr val="lt1"/>
              </a:buClr>
              <a:buFont typeface="Arial"/>
              <a:buNone/>
              <a:defRPr strike="noStrike" u="none" b="0" cap="none" baseline="0"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buClr>
                <a:schemeClr val="lt1"/>
              </a:buClr>
              <a:buFont typeface="Arial"/>
              <a:buNone/>
              <a:defRPr strike="noStrike" u="none" b="0" cap="none" baseline="0"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buClr>
                <a:schemeClr val="lt1"/>
              </a:buClr>
              <a:buFont typeface="Arial"/>
              <a:buNone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buClr>
                <a:schemeClr val="lt1"/>
              </a:buClr>
              <a:buFont typeface="Arial"/>
              <a:buNone/>
              <a:defRPr strike="noStrike" u="none" b="0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2057400" x="630237"/>
            <a:ext cy="3811588" cx="29495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600"/>
            </a:lvl1pPr>
            <a:lvl2pPr rtl="0" indent="0" marL="457200">
              <a:buFont typeface="Arial"/>
              <a:buNone/>
              <a:defRPr sz="1400"/>
            </a:lvl2pPr>
            <a:lvl3pPr rtl="0" indent="0" marL="914400">
              <a:buFont typeface="Arial"/>
              <a:buNone/>
              <a:defRPr sz="1200"/>
            </a:lvl3pPr>
            <a:lvl4pPr rtl="0" indent="0" marL="1371600">
              <a:buFont typeface="Arial"/>
              <a:buNone/>
              <a:defRPr sz="1000"/>
            </a:lvl4pPr>
            <a:lvl5pPr rtl="0" indent="0" marL="1828800">
              <a:buFont typeface="Arial"/>
              <a:buNone/>
              <a:defRPr sz="1000"/>
            </a:lvl5pPr>
            <a:lvl6pPr rtl="0" indent="0" marL="2286000">
              <a:buFont typeface="Arial"/>
              <a:buNone/>
              <a:defRPr sz="1000"/>
            </a:lvl6pPr>
            <a:lvl7pPr rtl="0" indent="0" marL="2743200">
              <a:buFont typeface="Arial"/>
              <a:buNone/>
              <a:defRPr sz="1000"/>
            </a:lvl7pPr>
            <a:lvl8pPr rtl="0" indent="0" marL="3200400">
              <a:buFont typeface="Arial"/>
              <a:buNone/>
              <a:defRPr sz="1000"/>
            </a:lvl8pPr>
            <a:lvl9pPr rtl="0" indent="0" marL="3657600">
              <a:buFont typeface="Arial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457200" x="630237"/>
            <a:ext cy="1600199" cx="29495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 sz="3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987425" x="3887787"/>
            <a:ext cy="4873624" cx="46291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2057400" x="630237"/>
            <a:ext cy="3811588" cx="29495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600"/>
            </a:lvl1pPr>
            <a:lvl2pPr rtl="0" indent="0" marL="457200">
              <a:buFont typeface="Arial"/>
              <a:buNone/>
              <a:defRPr sz="1400"/>
            </a:lvl2pPr>
            <a:lvl3pPr rtl="0" indent="0" marL="914400">
              <a:buFont typeface="Arial"/>
              <a:buNone/>
              <a:defRPr sz="1200"/>
            </a:lvl3pPr>
            <a:lvl4pPr rtl="0" indent="0" marL="1371600">
              <a:buFont typeface="Arial"/>
              <a:buNone/>
              <a:defRPr sz="1000"/>
            </a:lvl4pPr>
            <a:lvl5pPr rtl="0" indent="0" marL="1828800">
              <a:buFont typeface="Arial"/>
              <a:buNone/>
              <a:defRPr sz="1000"/>
            </a:lvl5pPr>
            <a:lvl6pPr rtl="0" indent="0" marL="2286000">
              <a:buFont typeface="Arial"/>
              <a:buNone/>
              <a:defRPr sz="1000"/>
            </a:lvl6pPr>
            <a:lvl7pPr rtl="0" indent="0" marL="2743200">
              <a:buFont typeface="Arial"/>
              <a:buNone/>
              <a:defRPr sz="1000"/>
            </a:lvl7pPr>
            <a:lvl8pPr rtl="0" indent="0" marL="3200400">
              <a:buFont typeface="Arial"/>
              <a:buNone/>
              <a:defRPr sz="1000"/>
            </a:lvl8pPr>
            <a:lvl9pPr rtl="0" indent="0" marL="3657600">
              <a:buFont typeface="Arial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365125" x="630237"/>
            <a:ext cy="1325562" cx="7886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681163" x="630237"/>
            <a:ext cy="823912" cx="38687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2505075" x="630237"/>
            <a:ext cy="3684588" cx="38687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y="1681163" x="4629150"/>
            <a:ext cy="823912" cx="38877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y="2505075" x="4629150"/>
            <a:ext cy="3684588" cx="38877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981200" x="685800"/>
            <a:ext cy="41148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y="1981200" x="4648200"/>
            <a:ext cy="41148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002F5E"/>
            </a:gs>
          </a:gsLst>
          <a:lin ang="5400000" scaled="0"/>
        </a:gra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/>
        </p:nvSpPr>
        <p:spPr>
          <a:xfrm>
            <a:off y="0" x="381000"/>
            <a:ext cy="6856412" cx="1447800"/>
          </a:xfrm>
          <a:prstGeom prst="rect">
            <a:avLst/>
          </a:prstGeom>
          <a:gradFill>
            <a:gsLst>
              <a:gs pos="0">
                <a:srgbClr val="0066CC">
                  <a:alpha val="49803"/>
                </a:srgbClr>
              </a:gs>
              <a:gs pos="100000">
                <a:srgbClr val="003F7E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0" name="Shape 10"/>
          <p:cNvSpPr txBox="1"/>
          <p:nvPr/>
        </p:nvSpPr>
        <p:spPr>
          <a:xfrm>
            <a:off y="1752600" x="152400"/>
            <a:ext cy="152399" cx="47244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" name="Shape 11"/>
          <p:cNvSpPr txBox="1"/>
          <p:nvPr/>
        </p:nvSpPr>
        <p:spPr>
          <a:xfrm>
            <a:off y="6629400" x="685800"/>
            <a:ext cy="227012" cx="3505200"/>
          </a:xfrm>
          <a:prstGeom prst="rect">
            <a:avLst/>
          </a:prstGeom>
          <a:gradFill>
            <a:gsLst>
              <a:gs pos="0">
                <a:srgbClr val="761800"/>
              </a:gs>
              <a:gs pos="50000">
                <a:schemeClr val="hlink"/>
              </a:gs>
              <a:gs pos="50000">
                <a:schemeClr val="hlink"/>
              </a:gs>
              <a:gs pos="100000">
                <a:srgbClr val="761800"/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2" name="Shape 12"/>
          <p:cNvSpPr txBox="1"/>
          <p:nvPr/>
        </p:nvSpPr>
        <p:spPr>
          <a:xfrm>
            <a:off y="762000" x="762000"/>
            <a:ext cy="762000" cx="8380411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0101F"/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trike="noStrike" u="none" b="1" cap="none" baseline="0"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trike="noStrike" u="none" b="1" cap="none" baseline="0"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1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trike="noStrike" u="none" b="1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1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y="6172200" x="685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y="6172200" x="31242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y="61722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2F5E"/>
            </a:gs>
            <a:gs pos="50000">
              <a:schemeClr val="dk2"/>
            </a:gs>
            <a:gs pos="50000">
              <a:schemeClr val="dk2"/>
            </a:gs>
            <a:gs pos="100000">
              <a:srgbClr val="002F5E"/>
            </a:gs>
          </a:gsLst>
          <a:lin ang="5400000" scaled="0"/>
        </a:gra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/>
        </p:nvSpPr>
        <p:spPr>
          <a:xfrm>
            <a:off y="0" x="381000"/>
            <a:ext cy="6856412" cx="1447800"/>
          </a:xfrm>
          <a:prstGeom prst="rect">
            <a:avLst/>
          </a:prstGeom>
          <a:gradFill>
            <a:gsLst>
              <a:gs pos="0">
                <a:srgbClr val="003F7E"/>
              </a:gs>
              <a:gs pos="50000">
                <a:srgbClr val="0066CC">
                  <a:alpha val="49803"/>
                </a:srgbClr>
              </a:gs>
              <a:gs pos="50000">
                <a:srgbClr val="0066CC">
                  <a:alpha val="49803"/>
                </a:srgbClr>
              </a:gs>
              <a:gs pos="100000">
                <a:srgbClr val="003F7E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56" name="Shape 56"/>
          <p:cNvSpPr txBox="1"/>
          <p:nvPr/>
        </p:nvSpPr>
        <p:spPr>
          <a:xfrm>
            <a:off y="2438400" x="685800"/>
            <a:ext cy="762000" cx="84566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00101F"/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57" name="Shape 57"/>
          <p:cNvSpPr txBox="1"/>
          <p:nvPr/>
        </p:nvSpPr>
        <p:spPr>
          <a:xfrm>
            <a:off y="3505200" x="0"/>
            <a:ext cy="152399" cx="47244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0340" marL="34290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trike="noStrike" u="none" b="1" cap="none" baseline="0"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trike="noStrike" u="none" b="1" cap="none" baseline="0"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1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trike="noStrike" u="none" b="1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1" cap="none" baseline="0" sz="2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14300" marL="25146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14300" marL="29718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14300" marL="34290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14300" marL="388620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y="6172200" x="685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y="6172200" x="31242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y="61722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5.png" Type="http://schemas.openxmlformats.org/officeDocument/2006/relationships/image" Id="rId4"/><Relationship Target="../media/image06.png" Type="http://schemas.openxmlformats.org/officeDocument/2006/relationships/image" Id="rId3"/><Relationship Target="../media/image10.jpg" Type="http://schemas.openxmlformats.org/officeDocument/2006/relationships/image" Id="rId6"/><Relationship Target="../media/image07.pn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1.jpg" Type="http://schemas.openxmlformats.org/officeDocument/2006/relationships/image" Id="rId4"/><Relationship Target="../media/image14.jpg" Type="http://schemas.openxmlformats.org/officeDocument/2006/relationships/image" Id="rId3"/><Relationship Target="../media/image13.jpg" Type="http://schemas.openxmlformats.org/officeDocument/2006/relationships/image" Id="rId6"/><Relationship Target="../media/image24.jpg" Type="http://schemas.openxmlformats.org/officeDocument/2006/relationships/image" Id="rId5"/><Relationship Target="../media/image16.jp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7.png" Type="http://schemas.openxmlformats.org/officeDocument/2006/relationships/image" Id="rId4"/><Relationship Target="../media/image2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9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0.jp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4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9.png" Type="http://schemas.openxmlformats.org/officeDocument/2006/relationships/image" Id="rId4"/><Relationship Target="../media/image31.png" Type="http://schemas.openxmlformats.org/officeDocument/2006/relationships/image" Id="rId3"/><Relationship Target="../media/image28.jp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22.jp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23.jpg" Type="http://schemas.openxmlformats.org/officeDocument/2006/relationships/image" Id="rId4"/><Relationship Target="../media/image35.png" Type="http://schemas.openxmlformats.org/officeDocument/2006/relationships/image" Id="rId3"/><Relationship Target="../media/image33.png" Type="http://schemas.openxmlformats.org/officeDocument/2006/relationships/image" Id="rId5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26.pn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7.png" Type="http://schemas.openxmlformats.org/officeDocument/2006/relationships/image" Id="rId4"/><Relationship Target="../media/image38.png" Type="http://schemas.openxmlformats.org/officeDocument/2006/relationships/image" Id="rId3"/><Relationship Target="../media/image42.jpg" Type="http://schemas.openxmlformats.org/officeDocument/2006/relationships/image" Id="rId5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9.png" Type="http://schemas.openxmlformats.org/officeDocument/2006/relationships/image" Id="rId4"/><Relationship Target="../media/image20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0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6.png" Type="http://schemas.openxmlformats.org/officeDocument/2006/relationships/image" Id="rId4"/><Relationship Target="../media/image4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4"/><Relationship Target="../media/image18.jpg" Type="http://schemas.openxmlformats.org/officeDocument/2006/relationships/image" Id="rId3"/><Relationship Target="../media/image12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/>
        </p:nvSpPr>
        <p:spPr>
          <a:xfrm>
            <a:off y="304800" x="-34925"/>
            <a:ext cy="1143000" cx="9220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GUESS WHAT THIS IS AND WRITE WHY. (BE SPECIFIC- YOU CANNOT SAY CELL)</a:t>
            </a:r>
          </a:p>
        </p:txBody>
      </p:sp>
      <p:sp>
        <p:nvSpPr>
          <p:cNvPr id="68" name="Shape 68"/>
          <p:cNvSpPr/>
          <p:nvPr/>
        </p:nvSpPr>
        <p:spPr>
          <a:xfrm>
            <a:off y="1981200" x="4648200"/>
            <a:ext cy="4114800" cx="38099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/>
        </p:txBody>
      </p:sp>
      <p:sp>
        <p:nvSpPr>
          <p:cNvPr id="69" name="Shape 69"/>
          <p:cNvSpPr/>
          <p:nvPr/>
        </p:nvSpPr>
        <p:spPr>
          <a:xfrm>
            <a:off y="1905000" x="4140200"/>
            <a:ext cy="4216400" cx="5003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0" name="Shape 70"/>
          <p:cNvSpPr/>
          <p:nvPr/>
        </p:nvSpPr>
        <p:spPr>
          <a:xfrm>
            <a:off y="1905000" x="6350"/>
            <a:ext cy="2557462" cx="36560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1" name="Shape 71"/>
          <p:cNvSpPr txBox="1"/>
          <p:nvPr/>
        </p:nvSpPr>
        <p:spPr>
          <a:xfrm>
            <a:off y="5065712" x="-76200"/>
            <a:ext cy="1143000" cx="40385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tool is used to see something this small?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/>
        </p:nvSpPr>
        <p:spPr>
          <a:xfrm>
            <a:off y="609600" x="762000"/>
            <a:ext cy="1143000" cx="7696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Cell Theory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1981200" x="685800"/>
            <a:ext cy="41148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cell theory?</a:t>
            </a:r>
          </a:p>
          <a:p>
            <a:pPr algn="l" rtl="0" lvl="0" marR="0" indent="-463550" marL="4635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1.	All living things are composed of one 	or more cells.</a:t>
            </a:r>
          </a:p>
          <a:p>
            <a:pPr algn="l" rtl="0" lvl="0" marR="0" indent="-463550" marL="4635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2.	Cells are organisms’ basic units of 		structure and function.</a:t>
            </a:r>
          </a:p>
          <a:p>
            <a:pPr algn="l" rtl="0" lvl="0" marR="0" indent="-463550" marL="4635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3.	Cells come only from existing cells.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/>
        </p:nvSpPr>
        <p:spPr>
          <a:xfrm>
            <a:off y="609600" x="762000"/>
            <a:ext cy="1143000" cx="7696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Diversity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1981200" x="685800"/>
            <a:ext cy="4648199" cx="58674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Internal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/>
        </p:nvSpPr>
        <p:spPr>
          <a:xfrm>
            <a:off y="4191000" x="5943600"/>
            <a:ext cy="2241550" cx="2689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5" name="Shape 165"/>
          <p:cNvSpPr txBox="1"/>
          <p:nvPr/>
        </p:nvSpPr>
        <p:spPr>
          <a:xfrm>
            <a:off y="2362200" x="762000"/>
            <a:ext cy="838199" cx="83819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Diversity- Size</a:t>
            </a:r>
          </a:p>
        </p:txBody>
      </p:sp>
      <p:sp>
        <p:nvSpPr>
          <p:cNvPr id="166" name="Shape 166"/>
          <p:cNvSpPr/>
          <p:nvPr/>
        </p:nvSpPr>
        <p:spPr>
          <a:xfrm>
            <a:off y="0" x="3352800"/>
            <a:ext cy="2403475" cx="3276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7" name="Shape 167"/>
          <p:cNvSpPr/>
          <p:nvPr/>
        </p:nvSpPr>
        <p:spPr>
          <a:xfrm>
            <a:off y="4176712" x="0"/>
            <a:ext cy="2681286" cx="36560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68" name="Shape 168"/>
          <p:cNvSpPr/>
          <p:nvPr/>
        </p:nvSpPr>
        <p:spPr>
          <a:xfrm>
            <a:off y="4117975" x="5487987"/>
            <a:ext cy="2740024" cx="36560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69" name="Shape 169"/>
          <p:cNvSpPr txBox="1"/>
          <p:nvPr/>
        </p:nvSpPr>
        <p:spPr>
          <a:xfrm>
            <a:off y="3657600" x="4244975"/>
            <a:ext cy="457200" cx="489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 inches long, 5 inches wide, 3 pounds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y="768350" x="1316037"/>
            <a:ext cy="457200" cx="2020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Smallest Cells: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y="3657600" x="0"/>
            <a:ext cy="457200" cx="1954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Longest Cells: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y="5029200" x="6096000"/>
            <a:ext cy="457200" cx="1649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Ostrich Egg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y="3200400" x="5410200"/>
            <a:ext cy="457200" cx="1903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Biggest Cells: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/>
        </p:nvSpPr>
        <p:spPr>
          <a:xfrm>
            <a:off y="609600" x="762000"/>
            <a:ext cy="1143000" cx="7696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Diversity- Shape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y="1981200" x="304800"/>
            <a:ext cy="4114800" cx="60197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Cells differ widely in shape.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cells are roughly cuboidal or spherical.</a:t>
            </a:r>
          </a:p>
        </p:txBody>
      </p:sp>
      <p:grpSp>
        <p:nvGrpSpPr>
          <p:cNvPr id="181" name="Shape 181"/>
          <p:cNvGrpSpPr/>
          <p:nvPr/>
        </p:nvGrpSpPr>
        <p:grpSpPr>
          <a:xfrm>
            <a:off y="0" x="0"/>
            <a:ext cy="6857999" cx="9144000"/>
            <a:chOff y="0" x="0"/>
            <a:chExt cy="6857999" cx="9144000"/>
          </a:xfrm>
        </p:grpSpPr>
        <p:sp>
          <p:nvSpPr>
            <p:cNvPr id="182" name="Shape 182"/>
            <p:cNvSpPr/>
            <p:nvPr/>
          </p:nvSpPr>
          <p:spPr>
            <a:xfrm>
              <a:off y="1736725" x="6096000"/>
              <a:ext cy="1892299" cx="304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83" name="Shape 183"/>
            <p:cNvSpPr/>
            <p:nvPr/>
          </p:nvSpPr>
          <p:spPr>
            <a:xfrm>
              <a:off y="0" x="6535737"/>
              <a:ext cy="1730375" cx="260826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4" name="Shape 184"/>
            <p:cNvSpPr/>
            <p:nvPr/>
          </p:nvSpPr>
          <p:spPr>
            <a:xfrm>
              <a:off y="4114800" x="0"/>
              <a:ext cy="2285999" cx="243839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  <p:sp>
          <p:nvSpPr>
            <p:cNvPr id="185" name="Shape 185"/>
            <p:cNvSpPr/>
            <p:nvPr/>
          </p:nvSpPr>
          <p:spPr>
            <a:xfrm>
              <a:off y="4191000" x="6172200"/>
              <a:ext cy="2090736" cx="29718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sp>
        <p:sp>
          <p:nvSpPr>
            <p:cNvPr id="186" name="Shape 186"/>
            <p:cNvSpPr/>
            <p:nvPr/>
          </p:nvSpPr>
          <p:spPr>
            <a:xfrm>
              <a:off y="3640137" x="2438400"/>
              <a:ext cy="3217862" cx="3786187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</p: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/>
        </p:nvSpPr>
        <p:spPr>
          <a:xfrm>
            <a:off y="6096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1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y="1981200" x="381000"/>
            <a:ext cy="4648199" cx="87630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3200" lang="en-US" i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Organelle: a cell component that performs specific functions in the cell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Eukaryotes: cells that contain a nucleus and membrane-bound organelles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0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Prokaryotes: cells that lack nuclei and membrane-bound organelles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/>
        </p:nvSpPr>
        <p:spPr>
          <a:xfrm>
            <a:off y="609600" x="762000"/>
            <a:ext cy="1143000" cx="7696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Eukaryotes vs. Prokaryotes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y="1905000" x="0"/>
            <a:ext cy="4724400" cx="51053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Eukaryotes (animals, plants, fungi, protists) and prokaryotes (bacteria) differ greatly in structure.</a:t>
            </a:r>
          </a:p>
        </p:txBody>
      </p:sp>
      <p:sp>
        <p:nvSpPr>
          <p:cNvPr id="201" name="Shape 201"/>
          <p:cNvSpPr/>
          <p:nvPr/>
        </p:nvSpPr>
        <p:spPr>
          <a:xfrm>
            <a:off y="1905000" x="5410200"/>
            <a:ext cy="2590800" cx="1676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2" name="Shape 202"/>
          <p:cNvSpPr/>
          <p:nvPr/>
        </p:nvSpPr>
        <p:spPr>
          <a:xfrm>
            <a:off y="4419600" x="6781800"/>
            <a:ext cy="2217736" cx="22177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/>
        </p:nvSpPr>
        <p:spPr>
          <a:xfrm>
            <a:off y="22860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2: Parts the Cell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/>
        </p:nvSpPr>
        <p:spPr>
          <a:xfrm>
            <a:off y="609600" x="762000"/>
            <a:ext cy="1143000" cx="7696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Parts of the Cell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y="1981200" x="0"/>
            <a:ext cy="4648199" cx="91440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living cell carries out the tasks of taking food, transforming food into energy, getting rid of wastes, and reproducing.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eukaryotic cells have three main components: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 Membrane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Cytoskeleton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</a:p>
        </p:txBody>
      </p:sp>
      <p:sp>
        <p:nvSpPr>
          <p:cNvPr id="216" name="Shape 216"/>
          <p:cNvSpPr/>
          <p:nvPr/>
        </p:nvSpPr>
        <p:spPr>
          <a:xfrm>
            <a:off y="3841750" x="4572000"/>
            <a:ext cy="3016249" cx="4190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/>
        </p:nvSpPr>
        <p:spPr>
          <a:xfrm>
            <a:off y="609600" x="609600"/>
            <a:ext cy="1143000" cx="85343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and Function of Organelles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1905000" x="0"/>
            <a:ext cy="1066799" cx="91440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Structure and Function of the following organelles will be discussed: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y="2895600" x="0"/>
            <a:ext cy="3733800" cx="45720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1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 Membrane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Vacoules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/>
        </p:nvSpPr>
        <p:spPr>
          <a:xfrm>
            <a:off y="6096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Membrane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y="1905000" x="0"/>
            <a:ext cy="4724400" cx="45720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Forms the outer boundary of the cell and allows only certain materials to move into or out of the cell</a:t>
            </a:r>
          </a:p>
        </p:txBody>
      </p:sp>
      <p:sp>
        <p:nvSpPr>
          <p:cNvPr id="232" name="Shape 232"/>
          <p:cNvSpPr/>
          <p:nvPr/>
        </p:nvSpPr>
        <p:spPr>
          <a:xfrm>
            <a:off y="4349750" x="4191000"/>
            <a:ext cy="2508249" cx="4952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3" name="Shape 233"/>
          <p:cNvSpPr/>
          <p:nvPr/>
        </p:nvSpPr>
        <p:spPr>
          <a:xfrm>
            <a:off y="0" x="4724400"/>
            <a:ext cy="2935287" cx="441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/>
        </p:nvSpPr>
        <p:spPr>
          <a:xfrm>
            <a:off y="22098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60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y="4114800" x="20574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0" cap="none" baseline="0" sz="4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and Function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/>
        </p:nvSpPr>
        <p:spPr>
          <a:xfrm>
            <a:off y="6096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Cytoplasm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y="1905000" x="0"/>
            <a:ext cy="4724400" cx="45720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Structure: A gel-like material in the cell.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Function: it contains water and nutrients for the cell</a:t>
            </a:r>
          </a:p>
        </p:txBody>
      </p:sp>
      <p:sp>
        <p:nvSpPr>
          <p:cNvPr id="241" name="Shape 241"/>
          <p:cNvSpPr/>
          <p:nvPr/>
        </p:nvSpPr>
        <p:spPr>
          <a:xfrm>
            <a:off y="1447800" x="4556125"/>
            <a:ext cy="4876799" cx="4435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/>
        </p:nvSpPr>
        <p:spPr>
          <a:xfrm>
            <a:off y="6096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Nucleus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y="1905000" x="0"/>
            <a:ext cy="4724400" cx="502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Function: -storage center of cell’s DNA</a:t>
            </a:r>
            <a:b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-manages cell functions</a:t>
            </a:r>
          </a:p>
        </p:txBody>
      </p:sp>
      <p:sp>
        <p:nvSpPr>
          <p:cNvPr id="249" name="Shape 249"/>
          <p:cNvSpPr/>
          <p:nvPr/>
        </p:nvSpPr>
        <p:spPr>
          <a:xfrm>
            <a:off y="2819400" x="6096000"/>
            <a:ext cy="2151062" cx="28686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0" name="Shape 250"/>
          <p:cNvSpPr/>
          <p:nvPr/>
        </p:nvSpPr>
        <p:spPr>
          <a:xfrm>
            <a:off y="4876800" x="4343400"/>
            <a:ext cy="1981199" cx="1955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1" name="Shape 251"/>
          <p:cNvSpPr/>
          <p:nvPr/>
        </p:nvSpPr>
        <p:spPr>
          <a:xfrm>
            <a:off y="0" x="5486400"/>
            <a:ext cy="2709862" cx="3657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52" name="Shape 252"/>
          <p:cNvSpPr txBox="1"/>
          <p:nvPr/>
        </p:nvSpPr>
        <p:spPr>
          <a:xfrm>
            <a:off y="3276600" x="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 Membrane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y="4152900" x="-84136"/>
            <a:ext cy="1447800" cx="502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Function: -separates the nucleus from the cytoplasm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/>
        </p:nvSpPr>
        <p:spPr>
          <a:xfrm>
            <a:off y="6096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Wall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y="1905000" x="0"/>
            <a:ext cy="4724400" cx="502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Function: boundary around the plant cell outside of the cell membrane that provides structure and support</a:t>
            </a:r>
          </a:p>
        </p:txBody>
      </p:sp>
      <p:sp>
        <p:nvSpPr>
          <p:cNvPr id="261" name="Shape 261"/>
          <p:cNvSpPr/>
          <p:nvPr/>
        </p:nvSpPr>
        <p:spPr>
          <a:xfrm>
            <a:off y="685800" x="5486400"/>
            <a:ext cy="2209799" cx="220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262" name="Shape 262"/>
          <p:cNvCxnSpPr/>
          <p:nvPr/>
        </p:nvCxnSpPr>
        <p:spPr>
          <a:xfrm flipH="1">
            <a:off y="152400" x="6400800"/>
            <a:ext cy="685799" cx="1219199"/>
          </a:xfrm>
          <a:prstGeom prst="straightConnector1">
            <a:avLst/>
          </a:prstGeom>
          <a:noFill/>
          <a:ln w="25400" cap="rnd">
            <a:solidFill>
              <a:schemeClr val="lt1"/>
            </a:solidFill>
            <a:prstDash val="solid"/>
            <a:miter/>
            <a:headEnd w="med" len="med" type="none"/>
            <a:tailEnd w="med" len="med" type="triangle"/>
          </a:ln>
        </p:spPr>
      </p:cxnSp>
      <p:sp>
        <p:nvSpPr>
          <p:cNvPr id="263" name="Shape 263"/>
          <p:cNvSpPr/>
          <p:nvPr/>
        </p:nvSpPr>
        <p:spPr>
          <a:xfrm>
            <a:off y="2895600" x="5491162"/>
            <a:ext cy="3962399" cx="36528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/>
        </p:nvSpPr>
        <p:spPr>
          <a:xfrm>
            <a:off y="6096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Mitochondria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y="1905000" x="0"/>
            <a:ext cy="4724400" cx="502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Function: Breaks down food and releases energy to the cell</a:t>
            </a:r>
          </a:p>
        </p:txBody>
      </p:sp>
      <p:sp>
        <p:nvSpPr>
          <p:cNvPr id="271" name="Shape 271"/>
          <p:cNvSpPr/>
          <p:nvPr/>
        </p:nvSpPr>
        <p:spPr>
          <a:xfrm>
            <a:off y="4495800" x="4876800"/>
            <a:ext cy="2106611" cx="4267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2" name="Shape 272"/>
          <p:cNvSpPr/>
          <p:nvPr/>
        </p:nvSpPr>
        <p:spPr>
          <a:xfrm>
            <a:off y="0" x="6489700"/>
            <a:ext cy="2797175" cx="26542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3" name="Shape 273"/>
          <p:cNvSpPr/>
          <p:nvPr/>
        </p:nvSpPr>
        <p:spPr>
          <a:xfrm>
            <a:off y="2362200" x="4572000"/>
            <a:ext cy="1871662" cx="351313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/>
        </p:nvSpPr>
        <p:spPr>
          <a:xfrm>
            <a:off y="6096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Vacuoles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y="1905000" x="0"/>
            <a:ext cy="4724400" cx="502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Structure: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Very large in plants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Function: used for temporary storage of wastes, nutrients, and water</a:t>
            </a:r>
          </a:p>
        </p:txBody>
      </p:sp>
      <p:sp>
        <p:nvSpPr>
          <p:cNvPr id="281" name="Shape 281"/>
          <p:cNvSpPr/>
          <p:nvPr/>
        </p:nvSpPr>
        <p:spPr>
          <a:xfrm>
            <a:off y="3886200" x="4267200"/>
            <a:ext cy="2971799" cx="2971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2" name="Shape 282"/>
          <p:cNvSpPr/>
          <p:nvPr/>
        </p:nvSpPr>
        <p:spPr>
          <a:xfrm>
            <a:off y="1524000" x="6162675"/>
            <a:ext cy="2232025" cx="2981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283" name="Shape 283"/>
          <p:cNvCxnSpPr/>
          <p:nvPr/>
        </p:nvCxnSpPr>
        <p:spPr>
          <a:xfrm flipH="1">
            <a:off y="4343400" x="6324599"/>
            <a:ext cy="457200" cx="1828800"/>
          </a:xfrm>
          <a:prstGeom prst="straightConnector1">
            <a:avLst/>
          </a:prstGeom>
          <a:noFill/>
          <a:ln w="25400" cap="rnd">
            <a:solidFill>
              <a:schemeClr val="lt1"/>
            </a:solidFill>
            <a:prstDash val="solid"/>
            <a:miter/>
            <a:headEnd w="med" len="med" type="none"/>
            <a:tailEnd w="med" len="med" type="triangle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/>
        </p:nvSpPr>
        <p:spPr>
          <a:xfrm>
            <a:off y="6096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Chloroplasts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y="1905000" x="152400"/>
            <a:ext cy="4724400" cx="4267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Structure: contain chlorophyll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Function: photosynthesis (makes food for the plant by converting light into energy)</a:t>
            </a:r>
          </a:p>
          <a:p>
            <a:r>
              <a:t/>
            </a:r>
          </a:p>
        </p:txBody>
      </p:sp>
      <p:sp>
        <p:nvSpPr>
          <p:cNvPr id="291" name="Shape 291"/>
          <p:cNvSpPr/>
          <p:nvPr/>
        </p:nvSpPr>
        <p:spPr>
          <a:xfrm>
            <a:off y="3421062" x="5029200"/>
            <a:ext cy="3436936" cx="4114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2" name="Shape 292"/>
          <p:cNvSpPr/>
          <p:nvPr/>
        </p:nvSpPr>
        <p:spPr>
          <a:xfrm>
            <a:off y="0" x="3810000"/>
            <a:ext cy="2971800" cx="21891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3" name="Shape 293"/>
          <p:cNvSpPr/>
          <p:nvPr/>
        </p:nvSpPr>
        <p:spPr>
          <a:xfrm>
            <a:off y="0" x="6027737"/>
            <a:ext cy="3428999" cx="31162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 txBox="1"/>
          <p:nvPr/>
        </p:nvSpPr>
        <p:spPr>
          <a:xfrm>
            <a:off y="609600" x="762000"/>
            <a:ext cy="1143000" cx="7696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Cells vs. Animal Cells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y="1981200" x="0"/>
            <a:ext cy="4648199" cx="60960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/>
              <a:buChar char="●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Animal cells are very similar to plant cells except for the following major differences: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Animal cells do not contain chloroplasts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Animal cells are not surrounded by cell walls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vacuoles in plants are much larger than those of animals</a:t>
            </a:r>
          </a:p>
        </p:txBody>
      </p:sp>
      <p:sp>
        <p:nvSpPr>
          <p:cNvPr id="301" name="Shape 301"/>
          <p:cNvSpPr/>
          <p:nvPr/>
        </p:nvSpPr>
        <p:spPr>
          <a:xfrm>
            <a:off y="1752600" x="6781800"/>
            <a:ext cy="2590800" cx="1676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2" name="Shape 302"/>
          <p:cNvSpPr/>
          <p:nvPr/>
        </p:nvSpPr>
        <p:spPr>
          <a:xfrm>
            <a:off y="4800600" x="6096000"/>
            <a:ext cy="1773236" cx="27924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/>
          <p:nvPr/>
        </p:nvSpPr>
        <p:spPr>
          <a:xfrm>
            <a:off y="411162" x="0"/>
            <a:ext cy="6446836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9" name="Shape 309"/>
          <p:cNvSpPr txBox="1"/>
          <p:nvPr/>
        </p:nvSpPr>
        <p:spPr>
          <a:xfrm>
            <a:off y="0" x="0"/>
            <a:ext cy="685799" cx="38099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 Cell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/>
          <p:nvPr/>
        </p:nvSpPr>
        <p:spPr>
          <a:xfrm>
            <a:off y="342900" x="0"/>
            <a:ext cy="65151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6" name="Shape 316"/>
          <p:cNvSpPr txBox="1"/>
          <p:nvPr/>
        </p:nvSpPr>
        <p:spPr>
          <a:xfrm>
            <a:off y="0" x="0"/>
            <a:ext cy="685799" cx="38099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Cell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/>
        </p:nvSpPr>
        <p:spPr>
          <a:xfrm>
            <a:off y="0" x="0"/>
            <a:ext cy="1143000" cx="91440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Microscope Pictures of a</a:t>
            </a:r>
            <a:br>
              <a:rPr strike="noStrike" u="none" b="0" cap="none" baseline="0" sz="4400" lang="en-US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trike="noStrike" u="none" b="0" cap="none" baseline="0" sz="4400" lang="en-US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Cell and an Animal Cell</a:t>
            </a:r>
          </a:p>
        </p:txBody>
      </p:sp>
      <p:sp>
        <p:nvSpPr>
          <p:cNvPr id="323" name="Shape 323"/>
          <p:cNvSpPr/>
          <p:nvPr/>
        </p:nvSpPr>
        <p:spPr>
          <a:xfrm>
            <a:off y="1219200" x="4257675"/>
            <a:ext cy="5638799" cx="4886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4" name="Shape 324"/>
          <p:cNvSpPr/>
          <p:nvPr/>
        </p:nvSpPr>
        <p:spPr>
          <a:xfrm>
            <a:off y="1219200" x="0"/>
            <a:ext cy="5638800" cx="4267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25" name="Shape 325"/>
          <p:cNvSpPr txBox="1"/>
          <p:nvPr/>
        </p:nvSpPr>
        <p:spPr>
          <a:xfrm>
            <a:off y="6278562" x="0"/>
            <a:ext cy="579436" cx="15160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Elodea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y="6278562" x="4267200"/>
            <a:ext cy="579436" cx="39782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Cheek Cells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/>
        </p:nvSpPr>
        <p:spPr>
          <a:xfrm>
            <a:off y="2286000" x="685800"/>
            <a:ext cy="1143000" cx="84582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1: Introduction to the Cell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/>
        </p:nvSpPr>
        <p:spPr>
          <a:xfrm>
            <a:off y="2286000" x="762000"/>
            <a:ext cy="1143000" cx="7696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72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END!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/>
        </p:nvSpPr>
        <p:spPr>
          <a:xfrm>
            <a:off y="2362200" x="0"/>
            <a:ext cy="4267199" cx="4483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0" name="Shape 90"/>
          <p:cNvSpPr/>
          <p:nvPr/>
        </p:nvSpPr>
        <p:spPr>
          <a:xfrm>
            <a:off y="1908175" x="4343400"/>
            <a:ext cy="3273424" cx="48005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1" name="Shape 91"/>
          <p:cNvSpPr txBox="1"/>
          <p:nvPr/>
        </p:nvSpPr>
        <p:spPr>
          <a:xfrm>
            <a:off y="762000" x="99996"/>
            <a:ext cy="769799" cx="5490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44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MICROSCOPES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/>
        </p:nvSpPr>
        <p:spPr>
          <a:xfrm>
            <a:off y="609600" x="304800"/>
            <a:ext cy="1143000" cx="883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0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Transmission Electron Microscope (TEM)</a:t>
            </a:r>
          </a:p>
        </p:txBody>
      </p:sp>
      <p:sp>
        <p:nvSpPr>
          <p:cNvPr id="98" name="Shape 98"/>
          <p:cNvSpPr/>
          <p:nvPr/>
        </p:nvSpPr>
        <p:spPr>
          <a:xfrm>
            <a:off y="2647950" x="0"/>
            <a:ext cy="4008437" cx="4267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9" name="Shape 99"/>
          <p:cNvSpPr/>
          <p:nvPr/>
        </p:nvSpPr>
        <p:spPr>
          <a:xfrm>
            <a:off y="1905000" x="4140200"/>
            <a:ext cy="4216400" cx="5003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0" name="Shape 100"/>
          <p:cNvSpPr txBox="1"/>
          <p:nvPr/>
        </p:nvSpPr>
        <p:spPr>
          <a:xfrm>
            <a:off y="1981200" x="685800"/>
            <a:ext cy="641399" cx="358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Herpes Virus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6172200" x="5105400"/>
            <a:ext cy="641399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 Root Cell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/>
        </p:nvSpPr>
        <p:spPr>
          <a:xfrm>
            <a:off y="609600" x="304800"/>
            <a:ext cy="1143000" cx="883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Scanning Electron Microscope (SEM)</a:t>
            </a:r>
          </a:p>
        </p:txBody>
      </p:sp>
      <p:sp>
        <p:nvSpPr>
          <p:cNvPr id="108" name="Shape 108"/>
          <p:cNvSpPr/>
          <p:nvPr/>
        </p:nvSpPr>
        <p:spPr>
          <a:xfrm>
            <a:off y="1524000" x="533400"/>
            <a:ext cy="5333999" cx="8001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/>
        </p:nvSpPr>
        <p:spPr>
          <a:xfrm>
            <a:off y="609600" x="304800"/>
            <a:ext cy="1143000" cx="883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Scanning Electron Microscope (SEM)</a:t>
            </a:r>
          </a:p>
        </p:txBody>
      </p:sp>
      <p:sp>
        <p:nvSpPr>
          <p:cNvPr id="115" name="Shape 115"/>
          <p:cNvSpPr/>
          <p:nvPr/>
        </p:nvSpPr>
        <p:spPr>
          <a:xfrm>
            <a:off y="1905000" x="0"/>
            <a:ext cy="3562350" cx="4570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y="3397250" x="4573587"/>
            <a:ext cy="3460749" cx="45704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7" name="Shape 117"/>
          <p:cNvSpPr txBox="1"/>
          <p:nvPr/>
        </p:nvSpPr>
        <p:spPr>
          <a:xfrm>
            <a:off y="2362200" x="4572000"/>
            <a:ext cy="641350" cx="457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Mosquito Head</a:t>
            </a:r>
          </a:p>
        </p:txBody>
      </p:sp>
      <p:grpSp>
        <p:nvGrpSpPr>
          <p:cNvPr id="118" name="Shape 118"/>
          <p:cNvGrpSpPr/>
          <p:nvPr/>
        </p:nvGrpSpPr>
        <p:grpSpPr>
          <a:xfrm>
            <a:off y="5333999" x="685800"/>
            <a:ext cy="1327150" cx="3886200"/>
            <a:chOff y="5333999" x="685800"/>
            <a:chExt cy="1327150" cx="3886200"/>
          </a:xfrm>
        </p:grpSpPr>
        <p:sp>
          <p:nvSpPr>
            <p:cNvPr id="119" name="Shape 119"/>
            <p:cNvSpPr txBox="1"/>
            <p:nvPr/>
          </p:nvSpPr>
          <p:spPr>
            <a:xfrm>
              <a:off y="6019800" x="685800"/>
              <a:ext cy="641350" cx="35052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strike="noStrike" u="none" b="0" cap="none" baseline="0" sz="3600" lang="en-US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200X	2000X</a:t>
              </a:r>
            </a:p>
          </p:txBody>
        </p:sp>
        <p:cxnSp>
          <p:nvCxnSpPr>
            <p:cNvPr id="120" name="Shape 120"/>
            <p:cNvCxnSpPr/>
            <p:nvPr/>
          </p:nvCxnSpPr>
          <p:spPr>
            <a:xfrm>
              <a:off y="5333999" x="1371600"/>
              <a:ext cy="762000" cx="0"/>
            </a:xfrm>
            <a:prstGeom prst="straightConnector1">
              <a:avLst/>
            </a:prstGeom>
            <a:noFill/>
            <a:ln w="38100" cap="rnd">
              <a:solidFill>
                <a:schemeClr val="lt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cxnSp>
          <p:nvCxnSpPr>
            <p:cNvPr id="121" name="Shape 121"/>
            <p:cNvCxnSpPr/>
            <p:nvPr/>
          </p:nvCxnSpPr>
          <p:spPr>
            <a:xfrm rot="10800000" flipH="1">
              <a:off y="5562600" x="3810000"/>
              <a:ext cy="533399" cx="762000"/>
            </a:xfrm>
            <a:prstGeom prst="straightConnector1">
              <a:avLst/>
            </a:prstGeom>
            <a:noFill/>
            <a:ln w="38100" cap="rnd">
              <a:solidFill>
                <a:schemeClr val="lt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/>
        </p:nvSpPr>
        <p:spPr>
          <a:xfrm>
            <a:off y="609600" x="304800"/>
            <a:ext cy="1143000" cx="883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Scanning Electron Microscope (SEM)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2895600" x="6324600"/>
            <a:ext cy="641350" cx="2819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Fly Eye</a:t>
            </a:r>
          </a:p>
        </p:txBody>
      </p:sp>
      <p:sp>
        <p:nvSpPr>
          <p:cNvPr id="129" name="Shape 129"/>
          <p:cNvSpPr/>
          <p:nvPr/>
        </p:nvSpPr>
        <p:spPr>
          <a:xfrm>
            <a:off y="1522412" x="0"/>
            <a:ext cy="5335587" cx="632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/>
        </p:nvSpPr>
        <p:spPr>
          <a:xfrm>
            <a:off y="609600" x="304800"/>
            <a:ext cy="1143000" cx="8839199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strike="noStrike" u="none" b="0" cap="none" baseline="0" sz="4400" lang="en-US" i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Scanning Electron Microscope (SEM)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y="1524000" x="2743200"/>
            <a:ext cy="4848299" cx="3656012"/>
            <a:chOff y="1524000" x="2743200"/>
            <a:chExt cy="4848299" cx="3656012"/>
          </a:xfrm>
        </p:grpSpPr>
        <p:sp>
          <p:nvSpPr>
            <p:cNvPr id="137" name="Shape 137"/>
            <p:cNvSpPr txBox="1"/>
            <p:nvPr/>
          </p:nvSpPr>
          <p:spPr>
            <a:xfrm>
              <a:off y="5181600" x="3657600"/>
              <a:ext cy="1190699" cx="21485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strike="noStrike" u="none" b="0" cap="none" baseline="0" sz="3600" lang="en-US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Inside of Stomach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y="1524000" x="2743200"/>
              <a:ext cy="3656012" cx="365601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39" name="Shape 139"/>
          <p:cNvGrpSpPr/>
          <p:nvPr/>
        </p:nvGrpSpPr>
        <p:grpSpPr>
          <a:xfrm>
            <a:off y="2895600" x="5487987"/>
            <a:ext cy="3962399" cx="3656012"/>
            <a:chOff y="2895600" x="5487987"/>
            <a:chExt cy="3962399" cx="3656012"/>
          </a:xfrm>
        </p:grpSpPr>
        <p:sp>
          <p:nvSpPr>
            <p:cNvPr id="140" name="Shape 140"/>
            <p:cNvSpPr/>
            <p:nvPr/>
          </p:nvSpPr>
          <p:spPr>
            <a:xfrm>
              <a:off y="4113212" x="5487987"/>
              <a:ext cy="2744787" cx="365601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1" name="Shape 141"/>
            <p:cNvSpPr txBox="1"/>
            <p:nvPr/>
          </p:nvSpPr>
          <p:spPr>
            <a:xfrm>
              <a:off y="2895600" x="6477000"/>
              <a:ext cy="1190624" cx="26669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strike="noStrike" u="none" b="0" cap="none" baseline="0" sz="3600" lang="en-US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Surface of Tongue</a:t>
              </a:r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y="3657600" x="0"/>
            <a:ext cy="3200399" cx="3656012"/>
            <a:chOff y="3657600" x="0"/>
            <a:chExt cy="3200399" cx="3656012"/>
          </a:xfrm>
        </p:grpSpPr>
        <p:sp>
          <p:nvSpPr>
            <p:cNvPr id="143" name="Shape 143"/>
            <p:cNvSpPr/>
            <p:nvPr/>
          </p:nvSpPr>
          <p:spPr>
            <a:xfrm>
              <a:off y="4300537" x="0"/>
              <a:ext cy="2557462" cx="365601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4" name="Shape 144"/>
            <p:cNvSpPr txBox="1"/>
            <p:nvPr/>
          </p:nvSpPr>
          <p:spPr>
            <a:xfrm>
              <a:off y="3657600" x="0"/>
              <a:ext cy="641350" cx="27431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strike="noStrike" u="none" b="0" cap="none" baseline="0" sz="3600" lang="en-US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Neuron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